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4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3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3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6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EBF7-913B-4127-A883-85ABE118FA9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5CED5-09D4-44BE-99BD-37C9000AD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1422410"/>
          </a:xfrm>
        </p:spPr>
        <p:txBody>
          <a:bodyPr/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Reliance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Ralph Waldo Emerson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895" y="940531"/>
            <a:ext cx="3696209" cy="359300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7610025"/>
      </p:ext>
    </p:extLst>
  </p:cSld>
  <p:clrMapOvr>
    <a:masterClrMapping/>
  </p:clrMapOvr>
  <p:transition advTm="1356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Written By American Transcendentalist philosopher and essayist Ralph Waldo Emerson.</a:t>
            </a:r>
          </a:p>
          <a:p>
            <a:r>
              <a:rPr lang="en-US" sz="3000" dirty="0"/>
              <a:t>It emphasizes the importance of individualism and its effect on a individual’s satisfaction in life.</a:t>
            </a:r>
          </a:p>
          <a:p>
            <a:r>
              <a:rPr lang="en-US" sz="3000" dirty="0"/>
              <a:t>Emerson argues that polite society has an adverse effect on personal growth.</a:t>
            </a:r>
          </a:p>
          <a:p>
            <a:r>
              <a:rPr lang="en-US" sz="3000" dirty="0"/>
              <a:t>It gives freedom to discover one’s true self and attain through </a:t>
            </a:r>
            <a:r>
              <a:rPr lang="en-US" sz="3000" dirty="0" smtClean="0"/>
              <a:t>independence.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21244534"/>
      </p:ext>
    </p:extLst>
  </p:cSld>
  <p:clrMapOvr>
    <a:masterClrMapping/>
  </p:clrMapOvr>
  <p:transition advTm="4702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0F2B2-7A99-400C-9546-785AA0BAD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Emerson Conveys: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6C2339-BEC0-4CE5-BE99-3F5A98F7E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Emerson urges the reader to follow his personal will.</a:t>
            </a:r>
          </a:p>
          <a:p>
            <a:r>
              <a:rPr lang="en-US" dirty="0"/>
              <a:t>He emphasizes following one’s own voice rather than intermediary.</a:t>
            </a:r>
          </a:p>
          <a:p>
            <a:r>
              <a:rPr lang="en-US" dirty="0"/>
              <a:t>He encourages the readers to be honest in their relationship with others.</a:t>
            </a:r>
          </a:p>
          <a:p>
            <a:r>
              <a:rPr lang="en-US" dirty="0"/>
              <a:t>Emerson posits the effects of self </a:t>
            </a:r>
            <a:r>
              <a:rPr lang="en-US" dirty="0" smtClean="0"/>
              <a:t>reliance.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94621"/>
      </p:ext>
    </p:extLst>
  </p:cSld>
  <p:clrMapOvr>
    <a:masterClrMapping/>
  </p:clrMapOvr>
  <p:transition advTm="6908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E7BFF-4697-4214-8538-1ACC8C95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A17735-936A-4813-AAF5-E888B78D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propagates self-trust and the independence of the individual.</a:t>
            </a:r>
          </a:p>
          <a:p>
            <a:r>
              <a:rPr lang="en-US" dirty="0"/>
              <a:t>He advocates his reader to follow their own will rather than to sticking to people’s path.</a:t>
            </a:r>
          </a:p>
          <a:p>
            <a:r>
              <a:rPr lang="en-US" dirty="0"/>
              <a:t>Both hope and optimism are essences of self reliance.</a:t>
            </a:r>
          </a:p>
          <a:p>
            <a:r>
              <a:rPr lang="en-US" dirty="0"/>
              <a:t>Admonishes his readers to avoid depth as that will crop them of opportunities.</a:t>
            </a:r>
          </a:p>
          <a:p>
            <a:r>
              <a:rPr lang="en-US" dirty="0"/>
              <a:t>Self reliance is the foundation of productive efficient and self-sustaining society.</a:t>
            </a:r>
          </a:p>
          <a:p>
            <a:r>
              <a:rPr lang="en-US" dirty="0"/>
              <a:t>Conformity is death to an </a:t>
            </a:r>
            <a:r>
              <a:rPr lang="en-US" dirty="0" smtClean="0"/>
              <a:t>individual.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03294"/>
      </p:ext>
    </p:extLst>
  </p:cSld>
  <p:clrMapOvr>
    <a:masterClrMapping/>
  </p:clrMapOvr>
  <p:transition advTm="8804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E95D4-7382-476D-BD3E-9E87BB1E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B493E6-E5AC-4448-AF32-ADCB3E11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Non-Conformist (should believe in other ideas too)</a:t>
            </a:r>
            <a:endParaRPr lang="en-US" dirty="0"/>
          </a:p>
          <a:p>
            <a:r>
              <a:rPr lang="en-US" dirty="0"/>
              <a:t>Trusting One’s </a:t>
            </a:r>
            <a:r>
              <a:rPr lang="en-US" dirty="0" smtClean="0"/>
              <a:t>Inner-prompting (inner voice)</a:t>
            </a:r>
            <a:endParaRPr lang="en-US" dirty="0"/>
          </a:p>
          <a:p>
            <a:r>
              <a:rPr lang="en-US" dirty="0" smtClean="0"/>
              <a:t>Anti-</a:t>
            </a:r>
            <a:r>
              <a:rPr lang="en-US" dirty="0" err="1" smtClean="0"/>
              <a:t>Assimilationism</a:t>
            </a:r>
            <a:r>
              <a:rPr lang="en-US" dirty="0" smtClean="0"/>
              <a:t> (listening to one’s own voice rather merging)</a:t>
            </a:r>
            <a:endParaRPr lang="en-US" dirty="0"/>
          </a:p>
          <a:p>
            <a:r>
              <a:rPr lang="en-US" dirty="0" smtClean="0"/>
              <a:t>Intuition (to pay heed to what inner self tells you to do)</a:t>
            </a:r>
            <a:endParaRPr lang="en-US" dirty="0"/>
          </a:p>
          <a:p>
            <a:r>
              <a:rPr lang="en-US" dirty="0" smtClean="0"/>
              <a:t>Originality (to believe and do things what we think are genuine, real)</a:t>
            </a:r>
            <a:endParaRPr lang="en-US" dirty="0"/>
          </a:p>
          <a:p>
            <a:r>
              <a:rPr lang="en-US" dirty="0"/>
              <a:t>Believe in </a:t>
            </a:r>
            <a:r>
              <a:rPr lang="en-US" dirty="0" smtClean="0"/>
              <a:t>Yourself (faith and self-trust/confidence)</a:t>
            </a:r>
            <a:endParaRPr lang="en-US" dirty="0"/>
          </a:p>
          <a:p>
            <a:r>
              <a:rPr lang="en-US" dirty="0" smtClean="0"/>
              <a:t>Transcendentalism.</a:t>
            </a:r>
            <a:endParaRPr lang="en-US" dirty="0"/>
          </a:p>
          <a:p>
            <a:r>
              <a:rPr lang="en-US" dirty="0" smtClean="0"/>
              <a:t>Confidence.</a:t>
            </a:r>
            <a:endParaRPr lang="en-US" dirty="0"/>
          </a:p>
          <a:p>
            <a:r>
              <a:rPr lang="en-US" dirty="0"/>
              <a:t>Love </a:t>
            </a:r>
            <a:r>
              <a:rPr lang="en-US" dirty="0" smtClean="0"/>
              <a:t>Thyself.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61229"/>
      </p:ext>
    </p:extLst>
  </p:cSld>
  <p:clrMapOvr>
    <a:masterClrMapping/>
  </p:clrMapOvr>
  <p:transition advTm="6508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F8FA7-6C59-497B-95BC-DE12EC7F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Psychology of Self Reliance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4405D-EA5F-4CD6-8B1A-813AA903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“ </a:t>
            </a:r>
            <a:r>
              <a:rPr lang="en-US" i="1" dirty="0"/>
              <a:t>Ne te quaesiveris extra.</a:t>
            </a:r>
            <a:r>
              <a:rPr lang="en-US" dirty="0"/>
              <a:t> ”</a:t>
            </a:r>
          </a:p>
          <a:p>
            <a:pPr marL="0" indent="0" algn="ctr">
              <a:buNone/>
            </a:pPr>
            <a:r>
              <a:rPr lang="en-US" dirty="0"/>
              <a:t>(Do not seek for (answers, solutions and opinions) outside of yourself.)</a:t>
            </a:r>
          </a:p>
          <a:p>
            <a:endParaRPr lang="en-US" dirty="0"/>
          </a:p>
          <a:p>
            <a:r>
              <a:rPr lang="en-US" dirty="0"/>
              <a:t>History cannot </a:t>
            </a:r>
            <a:r>
              <a:rPr lang="en-US" dirty="0" smtClean="0"/>
              <a:t>be an enlightenment </a:t>
            </a:r>
            <a:r>
              <a:rPr lang="en-US" dirty="0"/>
              <a:t>only </a:t>
            </a:r>
            <a:r>
              <a:rPr lang="en-US" dirty="0" smtClean="0"/>
              <a:t>individuals should search </a:t>
            </a:r>
            <a:r>
              <a:rPr lang="en-US" dirty="0"/>
              <a:t>for </a:t>
            </a:r>
            <a:r>
              <a:rPr lang="en-US" dirty="0" smtClean="0"/>
              <a:t>themselves</a:t>
            </a:r>
            <a:endParaRPr lang="en-US" dirty="0"/>
          </a:p>
          <a:p>
            <a:r>
              <a:rPr lang="en-US" dirty="0"/>
              <a:t>Truth lies inside a person and this is an authority not an institution </a:t>
            </a:r>
            <a:r>
              <a:rPr lang="en-US"/>
              <a:t>or </a:t>
            </a:r>
            <a:r>
              <a:rPr lang="en-US" smtClean="0"/>
              <a:t>religion</a:t>
            </a:r>
            <a:endParaRPr lang="en-US" dirty="0"/>
          </a:p>
          <a:p>
            <a:r>
              <a:rPr lang="en-US" dirty="0"/>
              <a:t>Community is a distraction for </a:t>
            </a:r>
            <a:r>
              <a:rPr lang="en-US" dirty="0" smtClean="0"/>
              <a:t>self-growth.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64988"/>
      </p:ext>
    </p:extLst>
  </p:cSld>
  <p:clrMapOvr>
    <a:masterClrMapping/>
  </p:clrMapOvr>
  <p:transition advTm="673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088BF-5C9C-4087-955A-ABD8EB29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Quotations: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07919F-E768-41E4-87C9-5AEA68BD6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foolish consistency is the hobgoblin of little minds, adored by little statesmen, philosophers and divines.</a:t>
            </a:r>
          </a:p>
          <a:p>
            <a:r>
              <a:rPr lang="en-US" dirty="0"/>
              <a:t>Nothing can bring you peace but yourself.</a:t>
            </a:r>
          </a:p>
          <a:p>
            <a:r>
              <a:rPr lang="en-US" dirty="0"/>
              <a:t>Envy is ignorance, imitation is suicide.</a:t>
            </a:r>
          </a:p>
          <a:p>
            <a:r>
              <a:rPr lang="en-US" dirty="0"/>
              <a:t>Spirituality: Truth is within us.</a:t>
            </a:r>
          </a:p>
          <a:p>
            <a:r>
              <a:rPr lang="en-US" dirty="0"/>
              <a:t>“For a great man is he who in the midst of a crowd keeps with perfect sweetness the independence of </a:t>
            </a:r>
            <a:r>
              <a:rPr lang="en-US" dirty="0" smtClean="0"/>
              <a:t>solitude.”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26864"/>
      </p:ext>
    </p:extLst>
  </p:cSld>
  <p:clrMapOvr>
    <a:masterClrMapping/>
  </p:clrMapOvr>
  <p:transition advTm="6295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A1F6E-84B9-4EC9-B067-F2799760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become Self-Reliant: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E473C4-2BE3-4D17-AB2D-58E7A4D4C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Thinking </a:t>
            </a:r>
            <a:r>
              <a:rPr lang="en-US" dirty="0" smtClean="0"/>
              <a:t>Independently.</a:t>
            </a:r>
            <a:endParaRPr lang="en-US" dirty="0"/>
          </a:p>
          <a:p>
            <a:r>
              <a:rPr lang="en-US" dirty="0"/>
              <a:t>Embracing your </a:t>
            </a:r>
            <a:r>
              <a:rPr lang="en-US" dirty="0" smtClean="0"/>
              <a:t>individuality.</a:t>
            </a:r>
            <a:endParaRPr lang="en-US" dirty="0"/>
          </a:p>
          <a:p>
            <a:r>
              <a:rPr lang="en-US" dirty="0"/>
              <a:t>Striving towards your goals </a:t>
            </a:r>
            <a:r>
              <a:rPr lang="en-US" dirty="0" smtClean="0"/>
              <a:t>bravely.</a:t>
            </a:r>
            <a:endParaRPr lang="en-US" dirty="0"/>
          </a:p>
          <a:p>
            <a:r>
              <a:rPr lang="en-US" dirty="0"/>
              <a:t>Recognize and manage your own </a:t>
            </a:r>
            <a:r>
              <a:rPr lang="en-US" dirty="0" smtClean="0"/>
              <a:t>dependence.</a:t>
            </a:r>
            <a:endParaRPr lang="en-US" dirty="0"/>
          </a:p>
          <a:p>
            <a:r>
              <a:rPr lang="en-US" dirty="0"/>
              <a:t>Not relying on things to feel </a:t>
            </a:r>
            <a:r>
              <a:rPr lang="en-US" dirty="0" smtClean="0"/>
              <a:t>happiness.</a:t>
            </a:r>
            <a:endParaRPr lang="en-US" dirty="0"/>
          </a:p>
          <a:p>
            <a:r>
              <a:rPr lang="en-US" dirty="0"/>
              <a:t>Besides who you want to be, and how you want to </a:t>
            </a:r>
            <a:r>
              <a:rPr lang="en-US"/>
              <a:t>get </a:t>
            </a:r>
            <a:r>
              <a:rPr lang="en-US" smtClean="0"/>
              <a:t>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72633"/>
      </p:ext>
    </p:extLst>
  </p:cSld>
  <p:clrMapOvr>
    <a:masterClrMapping/>
  </p:clrMapOvr>
  <p:transition advTm="403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426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Introduction:</vt:lpstr>
      <vt:lpstr>Emerson Conveys:</vt:lpstr>
      <vt:lpstr>Main Idea:</vt:lpstr>
      <vt:lpstr>Themes:</vt:lpstr>
      <vt:lpstr>Psychology of Self Reliance</vt:lpstr>
      <vt:lpstr>Famous Quotations:</vt:lpstr>
      <vt:lpstr>How to become Self-Reliant: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Reliance By Ralph Waldo Emerson</dc:title>
  <dc:creator>Armish Ayub</dc:creator>
  <cp:lastModifiedBy>Hira</cp:lastModifiedBy>
  <cp:revision>19</cp:revision>
  <dcterms:created xsi:type="dcterms:W3CDTF">2020-04-16T05:50:57Z</dcterms:created>
  <dcterms:modified xsi:type="dcterms:W3CDTF">2020-05-20T10:26:39Z</dcterms:modified>
</cp:coreProperties>
</file>